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78" r:id="rId5"/>
    <p:sldId id="259" r:id="rId6"/>
    <p:sldId id="260" r:id="rId7"/>
    <p:sldId id="262" r:id="rId8"/>
    <p:sldId id="263" r:id="rId9"/>
    <p:sldId id="264" r:id="rId10"/>
    <p:sldId id="265" r:id="rId11"/>
    <p:sldId id="268" r:id="rId12"/>
    <p:sldId id="267" r:id="rId13"/>
    <p:sldId id="282" r:id="rId14"/>
    <p:sldId id="283" r:id="rId15"/>
    <p:sldId id="281" r:id="rId16"/>
    <p:sldId id="280" r:id="rId17"/>
    <p:sldId id="285" r:id="rId18"/>
    <p:sldId id="286" r:id="rId19"/>
    <p:sldId id="28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Лист1!$B$32:$C$32</c:f>
              <c:strCache>
                <c:ptCount val="2"/>
                <c:pt idx="0">
                  <c:v>Количество победителей и призёров (план)</c:v>
                </c:pt>
                <c:pt idx="1">
                  <c:v>Количество победителей и призёров (факт)</c:v>
                </c:pt>
              </c:strCache>
            </c:strRef>
          </c:cat>
          <c:val>
            <c:numRef>
              <c:f>Лист1!$B$33:$C$33</c:f>
              <c:numCache>
                <c:formatCode>General</c:formatCode>
                <c:ptCount val="2"/>
                <c:pt idx="0">
                  <c:v>500</c:v>
                </c:pt>
                <c:pt idx="1">
                  <c:v>560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C9E50-0D9A-4861-9614-1C25904C548C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F55AF-C1E7-4CB4-A12A-59DFFBCFBA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AEF6CB5-EC29-4B95-B17C-B43C03F8814C}" type="slidenum">
              <a:rPr lang="ru-RU" smtClean="0"/>
              <a:pPr eaLnBrk="1" hangingPunct="1"/>
              <a:t>1</a:t>
            </a:fld>
            <a:endParaRPr lang="ru-RU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 txBox="1">
            <a:spLocks noGrp="1" noChangeArrowheads="1"/>
          </p:cNvSpPr>
          <p:nvPr/>
        </p:nvSpPr>
        <p:spPr bwMode="auto">
          <a:xfrm>
            <a:off x="3884916" y="8684826"/>
            <a:ext cx="2971479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C7D3600-D6E2-4F20-AFF6-2AC5B0293457}" type="slidenum">
              <a:rPr lang="ru-RU" sz="1200"/>
              <a:pPr algn="r" eaLnBrk="1" hangingPunct="1"/>
              <a:t>18</a:t>
            </a:fld>
            <a:endParaRPr lang="ru-RU" sz="120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5A351AC-E446-4C55-9019-9AB984C5645A}" type="slidenum">
              <a:rPr lang="ru-RU" smtClean="0"/>
              <a:pPr eaLnBrk="1" hangingPunct="1"/>
              <a:t>19</a:t>
            </a:fld>
            <a:endParaRPr lang="ru-RU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z="19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C54198-9590-42AD-8AA0-165155FC35E8}" type="slidenum">
              <a:rPr lang="ru-RU" smtClean="0"/>
              <a:pPr eaLnBrk="1" hangingPunct="1"/>
              <a:t>2</a:t>
            </a:fld>
            <a:endParaRPr lang="ru-RU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 txBox="1">
            <a:spLocks noGrp="1" noChangeArrowheads="1"/>
          </p:cNvSpPr>
          <p:nvPr/>
        </p:nvSpPr>
        <p:spPr bwMode="auto">
          <a:xfrm>
            <a:off x="3884916" y="8684826"/>
            <a:ext cx="2971479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C7D3600-D6E2-4F20-AFF6-2AC5B0293457}" type="slidenum">
              <a:rPr lang="ru-RU" sz="1200"/>
              <a:pPr algn="r" eaLnBrk="1" hangingPunct="1"/>
              <a:t>3</a:t>
            </a:fld>
            <a:endParaRPr lang="ru-RU" sz="120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 txBox="1">
            <a:spLocks noGrp="1" noChangeArrowheads="1"/>
          </p:cNvSpPr>
          <p:nvPr/>
        </p:nvSpPr>
        <p:spPr bwMode="auto">
          <a:xfrm>
            <a:off x="3884916" y="8684826"/>
            <a:ext cx="2971479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C7D3600-D6E2-4F20-AFF6-2AC5B0293457}" type="slidenum">
              <a:rPr lang="ru-RU" sz="1200"/>
              <a:pPr algn="r" eaLnBrk="1" hangingPunct="1"/>
              <a:t>4</a:t>
            </a:fld>
            <a:endParaRPr lang="ru-RU" sz="120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 txBox="1">
            <a:spLocks noGrp="1" noChangeArrowheads="1"/>
          </p:cNvSpPr>
          <p:nvPr/>
        </p:nvSpPr>
        <p:spPr bwMode="auto">
          <a:xfrm>
            <a:off x="3884916" y="8684826"/>
            <a:ext cx="2971479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C7D3600-D6E2-4F20-AFF6-2AC5B0293457}" type="slidenum">
              <a:rPr lang="ru-RU" sz="1200"/>
              <a:pPr algn="r" eaLnBrk="1" hangingPunct="1"/>
              <a:t>5</a:t>
            </a:fld>
            <a:endParaRPr lang="ru-RU" sz="120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 txBox="1">
            <a:spLocks noGrp="1" noChangeArrowheads="1"/>
          </p:cNvSpPr>
          <p:nvPr/>
        </p:nvSpPr>
        <p:spPr bwMode="auto">
          <a:xfrm>
            <a:off x="3884916" y="8684826"/>
            <a:ext cx="2971479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C7D3600-D6E2-4F20-AFF6-2AC5B0293457}" type="slidenum">
              <a:rPr lang="ru-RU" sz="1200"/>
              <a:pPr algn="r" eaLnBrk="1" hangingPunct="1"/>
              <a:t>7</a:t>
            </a:fld>
            <a:endParaRPr lang="ru-RU" sz="120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 txBox="1">
            <a:spLocks noGrp="1" noChangeArrowheads="1"/>
          </p:cNvSpPr>
          <p:nvPr/>
        </p:nvSpPr>
        <p:spPr bwMode="auto">
          <a:xfrm>
            <a:off x="3884916" y="8684826"/>
            <a:ext cx="2971479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C7D3600-D6E2-4F20-AFF6-2AC5B0293457}" type="slidenum">
              <a:rPr lang="ru-RU" sz="1200"/>
              <a:pPr algn="r" eaLnBrk="1" hangingPunct="1"/>
              <a:t>11</a:t>
            </a:fld>
            <a:endParaRPr lang="ru-RU" sz="120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 txBox="1">
            <a:spLocks noGrp="1" noChangeArrowheads="1"/>
          </p:cNvSpPr>
          <p:nvPr/>
        </p:nvSpPr>
        <p:spPr bwMode="auto">
          <a:xfrm>
            <a:off x="3884916" y="8684826"/>
            <a:ext cx="2971479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C7D3600-D6E2-4F20-AFF6-2AC5B0293457}" type="slidenum">
              <a:rPr lang="ru-RU" sz="1200"/>
              <a:pPr algn="r" eaLnBrk="1" hangingPunct="1"/>
              <a:t>16</a:t>
            </a:fld>
            <a:endParaRPr lang="ru-RU" sz="120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 txBox="1">
            <a:spLocks noGrp="1" noChangeArrowheads="1"/>
          </p:cNvSpPr>
          <p:nvPr/>
        </p:nvSpPr>
        <p:spPr bwMode="auto">
          <a:xfrm>
            <a:off x="3884916" y="8684826"/>
            <a:ext cx="2971479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C7D3600-D6E2-4F20-AFF6-2AC5B0293457}" type="slidenum">
              <a:rPr lang="ru-RU" sz="1200"/>
              <a:pPr algn="r" eaLnBrk="1" hangingPunct="1"/>
              <a:t>17</a:t>
            </a:fld>
            <a:endParaRPr lang="ru-RU" sz="120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A8100-0839-4329-A586-4BEE40AAE71E}" type="datetimeFigureOut">
              <a:rPr lang="ru-RU" smtClean="0"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7D6DA-6183-4BF4-BF54-1BB09BD97DD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__________Microsoft_Office_Excel1.xls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457200"/>
            <a:ext cx="9144000" cy="623728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200" b="1" dirty="0" smtClean="0"/>
              <a:t>Отчёт об исполнении муниципальных заданий за 2014 год образовательными учреждениями г. Рубцовска</a:t>
            </a:r>
            <a:endParaRPr lang="ru-RU" sz="3200" b="1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5715000"/>
            <a:ext cx="6400800" cy="6477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759618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105" name="Picture 9" descr="Кузнецова Ольга Владимиров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084763"/>
            <a:ext cx="2520950" cy="159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Кузнецова Ольга Владимиров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05400"/>
            <a:ext cx="2520950" cy="159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Копия P10101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105400"/>
            <a:ext cx="2016125" cy="16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спортивно-оздоровитпельный 1В класс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086350"/>
            <a:ext cx="23622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DSCN102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105400"/>
            <a:ext cx="2438400" cy="154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>
            <p:ph idx="1"/>
          </p:nvPr>
        </p:nvGraphicFramePr>
        <p:xfrm>
          <a:off x="0" y="1"/>
          <a:ext cx="9144000" cy="6858000"/>
        </p:xfrm>
        <a:graphic>
          <a:graphicData uri="http://schemas.openxmlformats.org/presentationml/2006/ole">
            <p:oleObj spid="_x0000_s6146" name="Диаграмма" r:id="rId3" imgW="3819449" imgH="4553102" progId="Excel.Chart.8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0" y="620712"/>
            <a:ext cx="9144000" cy="623728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 dirty="0">
              <a:latin typeface="Arial" charset="0"/>
            </a:endParaRPr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3455987" y="2286000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000"/>
          </a:p>
        </p:txBody>
      </p:sp>
      <p:pic>
        <p:nvPicPr>
          <p:cNvPr id="1556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759618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066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+mj-lt"/>
              </a:rPr>
              <a:t>Общее образование</a:t>
            </a:r>
            <a:endParaRPr lang="ru-RU" sz="3600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1765300"/>
            <a:ext cx="7010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+mj-lt"/>
              </a:rPr>
              <a:t>Всего 22 школы, из них:</a:t>
            </a:r>
          </a:p>
          <a:p>
            <a:r>
              <a:rPr lang="ru-RU" sz="2600" dirty="0" smtClean="0">
                <a:latin typeface="+mj-lt"/>
              </a:rPr>
              <a:t>3 гимназии</a:t>
            </a:r>
          </a:p>
          <a:p>
            <a:r>
              <a:rPr lang="ru-RU" sz="2600" dirty="0" smtClean="0">
                <a:latin typeface="+mj-lt"/>
              </a:rPr>
              <a:t>2 лицея</a:t>
            </a:r>
          </a:p>
          <a:p>
            <a:r>
              <a:rPr lang="ru-RU" sz="2600" dirty="0" smtClean="0">
                <a:latin typeface="+mj-lt"/>
              </a:rPr>
              <a:t>2 кадетские школы</a:t>
            </a:r>
          </a:p>
          <a:p>
            <a:r>
              <a:rPr lang="ru-RU" sz="2600" dirty="0" smtClean="0">
                <a:latin typeface="+mj-lt"/>
              </a:rPr>
              <a:t>1 начальная школа</a:t>
            </a:r>
          </a:p>
          <a:p>
            <a:r>
              <a:rPr lang="ru-RU" sz="2600" dirty="0" smtClean="0">
                <a:latin typeface="+mj-lt"/>
              </a:rPr>
              <a:t>1 открытая (сменная) школа</a:t>
            </a:r>
          </a:p>
          <a:p>
            <a:endParaRPr lang="ru-RU" sz="2600" dirty="0" smtClean="0">
              <a:latin typeface="+mj-lt"/>
            </a:endParaRPr>
          </a:p>
          <a:p>
            <a:r>
              <a:rPr lang="ru-RU" sz="2600" dirty="0" smtClean="0">
                <a:latin typeface="+mj-lt"/>
              </a:rPr>
              <a:t>Количество классов - 520</a:t>
            </a:r>
          </a:p>
          <a:p>
            <a:endParaRPr lang="ru-RU" sz="2600" dirty="0">
              <a:latin typeface="+mj-lt"/>
            </a:endParaRPr>
          </a:p>
          <a:p>
            <a:r>
              <a:rPr lang="ru-RU" sz="2600" dirty="0" smtClean="0">
                <a:latin typeface="+mj-lt"/>
              </a:rPr>
              <a:t>Всего </a:t>
            </a:r>
            <a:r>
              <a:rPr lang="ru-RU" sz="2600" dirty="0" smtClean="0">
                <a:latin typeface="+mj-lt"/>
              </a:rPr>
              <a:t>учащихся на 01.09.2014 г. </a:t>
            </a:r>
            <a:r>
              <a:rPr lang="ru-RU" sz="2600" dirty="0" smtClean="0">
                <a:latin typeface="+mj-lt"/>
              </a:rPr>
              <a:t>– 12607 чел.</a:t>
            </a:r>
          </a:p>
          <a:p>
            <a:r>
              <a:rPr lang="ru-RU" sz="2600" dirty="0" smtClean="0">
                <a:latin typeface="+mj-lt"/>
              </a:rPr>
              <a:t>Средняя </a:t>
            </a:r>
            <a:r>
              <a:rPr lang="ru-RU" sz="2600" dirty="0" smtClean="0">
                <a:latin typeface="+mj-lt"/>
              </a:rPr>
              <a:t>наполняемость </a:t>
            </a:r>
            <a:r>
              <a:rPr lang="ru-RU" sz="2600" dirty="0"/>
              <a:t>на 01.09.2014 г.</a:t>
            </a:r>
            <a:r>
              <a:rPr lang="ru-RU" sz="2600" dirty="0" smtClean="0">
                <a:latin typeface="+mj-lt"/>
              </a:rPr>
              <a:t> </a:t>
            </a:r>
            <a:r>
              <a:rPr lang="ru-RU" sz="2600" dirty="0" smtClean="0">
                <a:latin typeface="+mj-lt"/>
              </a:rPr>
              <a:t>– 24,2 чел.</a:t>
            </a:r>
          </a:p>
        </p:txBody>
      </p:sp>
      <p:pic>
        <p:nvPicPr>
          <p:cNvPr id="7" name="Рисунок 6" descr="17_resiz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772816"/>
            <a:ext cx="323659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834985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38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1000125" y="428625"/>
            <a:ext cx="7286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Показатели характеризующие качество оказываемой муниципальной услуги:</a:t>
            </a:r>
          </a:p>
        </p:txBody>
      </p:sp>
      <p:sp>
        <p:nvSpPr>
          <p:cNvPr id="30725" name="Прямоугольник 8"/>
          <p:cNvSpPr>
            <a:spLocks noChangeArrowheads="1"/>
          </p:cNvSpPr>
          <p:nvPr/>
        </p:nvSpPr>
        <p:spPr bwMode="auto">
          <a:xfrm>
            <a:off x="0" y="2786063"/>
            <a:ext cx="90011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2F05E1"/>
                </a:solidFill>
                <a:latin typeface="Calibri" pitchFamily="34" charset="0"/>
              </a:rPr>
              <a:t>Значение показателя в муниципальном задании – </a:t>
            </a:r>
            <a:r>
              <a:rPr lang="ru-RU" sz="1600" b="1" dirty="0" smtClean="0">
                <a:solidFill>
                  <a:srgbClr val="2F05E1"/>
                </a:solidFill>
                <a:latin typeface="Calibri" pitchFamily="34" charset="0"/>
              </a:rPr>
              <a:t>100%      </a:t>
            </a:r>
            <a:r>
              <a:rPr lang="ru-RU" sz="1600" b="1" dirty="0">
                <a:solidFill>
                  <a:srgbClr val="2F05E1"/>
                </a:solidFill>
                <a:latin typeface="Calibri" pitchFamily="34" charset="0"/>
              </a:rPr>
              <a:t>Фактическое значение </a:t>
            </a:r>
            <a:r>
              <a:rPr lang="ru-RU" sz="1600" b="1" dirty="0" smtClean="0">
                <a:solidFill>
                  <a:srgbClr val="2F05E1"/>
                </a:solidFill>
                <a:latin typeface="Calibri" pitchFamily="34" charset="0"/>
              </a:rPr>
              <a:t>показателя-100%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30726" name="TextBox 10"/>
          <p:cNvSpPr txBox="1">
            <a:spLocks noChangeArrowheads="1"/>
          </p:cNvSpPr>
          <p:nvPr/>
        </p:nvSpPr>
        <p:spPr bwMode="auto">
          <a:xfrm>
            <a:off x="1000125" y="1285875"/>
            <a:ext cx="72151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Укомплектованность педагогическими кадрами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30727" name="Рисунок 6" descr="IMG_3007.JPG"/>
          <p:cNvPicPr>
            <a:picLocks noChangeAspect="1"/>
          </p:cNvPicPr>
          <p:nvPr/>
        </p:nvPicPr>
        <p:blipFill>
          <a:blip r:embed="rId3" cstate="print"/>
          <a:srcRect t="10384" r="1639" b="-2"/>
          <a:stretch>
            <a:fillRect/>
          </a:stretch>
        </p:blipFill>
        <p:spPr bwMode="auto">
          <a:xfrm>
            <a:off x="571500" y="3429000"/>
            <a:ext cx="42862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Рисунок 7" descr="P102015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5438" y="3929063"/>
            <a:ext cx="33337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44624"/>
            <a:ext cx="9144000" cy="674136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 dirty="0">
              <a:latin typeface="Arial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92692"/>
          <a:ext cx="9144000" cy="5651305"/>
        </p:xfrm>
        <a:graphic>
          <a:graphicData uri="http://schemas.openxmlformats.org/drawingml/2006/table">
            <a:tbl>
              <a:tblPr/>
              <a:tblGrid>
                <a:gridCol w="2462134"/>
                <a:gridCol w="1826927"/>
                <a:gridCol w="1826927"/>
                <a:gridCol w="1514006"/>
                <a:gridCol w="1514006"/>
              </a:tblGrid>
              <a:tr h="485307">
                <a:tc rowSpan="2"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Предмет ЕГЭ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                    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Средний балл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47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6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2011 год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6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2012 год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6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2013 год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2014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русский язык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65,55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63,70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68,37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64,03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Математика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52,92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45,49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55,61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46,34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Информатика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66,59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67,56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75,35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55,86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Литература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69,77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67,06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69,89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64,52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Биология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58,06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56,54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64,78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60,64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Химия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55,78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54,77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76,65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53,88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английский язык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68,43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59,45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78,93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56,87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немецкий язык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51,5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63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Обществознание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59,91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52,45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62,39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51,10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География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62,11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61,04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75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61,14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394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История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52,35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50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55,17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45,25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717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Физика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52,47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47,43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62,28</a:t>
                      </a: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42,41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7456" marR="67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34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сдачи экзаменов в форме ЕГЭ  выпускники 2014 года выбрали  11 предметов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16632"/>
            <a:ext cx="9144000" cy="674136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 dirty="0"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1135792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Русский язык – 2014 </a:t>
            </a:r>
            <a:r>
              <a:rPr lang="ru-RU" dirty="0" smtClean="0"/>
              <a:t>год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2008" y="1567840"/>
          <a:ext cx="8964488" cy="1706880"/>
        </p:xfrm>
        <a:graphic>
          <a:graphicData uri="http://schemas.openxmlformats.org/drawingml/2006/table">
            <a:tbl>
              <a:tblPr/>
              <a:tblGrid>
                <a:gridCol w="1540633"/>
                <a:gridCol w="1303175"/>
                <a:gridCol w="1512168"/>
                <a:gridCol w="1296144"/>
                <a:gridCol w="1656184"/>
                <a:gridCol w="1656184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Число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выпускников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Сдавали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Средний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балл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Набрали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больше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среднего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балла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Доля  выпускников,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получивших более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55 баллов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Рубцовск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594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64,03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327 (55,05 %)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74,50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Алтайский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11950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11632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62,98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5837 (50,18%)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69,34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51720" y="3584064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Математика – </a:t>
            </a:r>
            <a:r>
              <a:rPr lang="ru-RU" dirty="0" smtClean="0"/>
              <a:t>2014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4098384"/>
          <a:ext cx="9144000" cy="1706880"/>
        </p:xfrm>
        <a:graphic>
          <a:graphicData uri="http://schemas.openxmlformats.org/drawingml/2006/table">
            <a:tbl>
              <a:tblPr/>
              <a:tblGrid>
                <a:gridCol w="1619672"/>
                <a:gridCol w="1428328"/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Число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выпускников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Сдавали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Средний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балл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Набрали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больше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среднего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балла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Доля  выпускников,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получивших более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55 баллов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Рубцовск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605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595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46,34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288 (48,40%)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33,72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Алтайский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11950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11621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46,03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5302 (45,62)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32,31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-2738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 </a:t>
            </a:r>
            <a:r>
              <a:rPr lang="ru-RU" sz="2200" b="1" dirty="0"/>
              <a:t>Доля выпускников, получивших на выпускном экзамене по русскому </a:t>
            </a:r>
            <a:r>
              <a:rPr lang="ru-RU" sz="2200" b="1" dirty="0" smtClean="0"/>
              <a:t>языку</a:t>
            </a:r>
            <a:r>
              <a:rPr lang="en-US" sz="2200" b="1" dirty="0" smtClean="0"/>
              <a:t> </a:t>
            </a:r>
            <a:r>
              <a:rPr lang="ru-RU" sz="2200" b="1" dirty="0" smtClean="0"/>
              <a:t>и математике </a:t>
            </a:r>
            <a:r>
              <a:rPr lang="ru-RU" sz="2200" b="1" dirty="0"/>
              <a:t>в форме ЕГЭ баллы, превышающие краевое </a:t>
            </a:r>
            <a:r>
              <a:rPr lang="ru-RU" sz="2200" b="1" dirty="0" smtClean="0"/>
              <a:t>значение</a:t>
            </a:r>
            <a:endParaRPr lang="ru-RU" sz="22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116632"/>
            <a:ext cx="9144000" cy="674136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 dirty="0"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054477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ГИА-9</a:t>
            </a:r>
          </a:p>
          <a:p>
            <a:pPr algn="ctr"/>
            <a:r>
              <a:rPr lang="ru-RU" dirty="0"/>
              <a:t>Математика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925829"/>
          <a:ext cx="9144000" cy="1359155"/>
        </p:xfrm>
        <a:graphic>
          <a:graphicData uri="http://schemas.openxmlformats.org/drawingml/2006/table">
            <a:tbl>
              <a:tblPr/>
              <a:tblGrid>
                <a:gridCol w="1824176"/>
                <a:gridCol w="1670076"/>
                <a:gridCol w="1672002"/>
                <a:gridCol w="1776020"/>
                <a:gridCol w="2201726"/>
              </a:tblGrid>
              <a:tr h="743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Сдавали  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Средняя оценка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Получили </a:t>
                      </a:r>
                      <a:endParaRPr lang="en-US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4» и «5»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Доля выпускников, получивших «4» и «5»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8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Рубцовск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1006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3,29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361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34,85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9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Алтайский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20272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3,4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6903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34,05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6" y="3430741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ГИА-9</a:t>
            </a:r>
          </a:p>
          <a:p>
            <a:pPr algn="ctr"/>
            <a:r>
              <a:rPr lang="ru-RU" dirty="0"/>
              <a:t>Русский </a:t>
            </a:r>
            <a:r>
              <a:rPr lang="ru-RU" dirty="0" smtClean="0"/>
              <a:t>язык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4221088"/>
          <a:ext cx="9144000" cy="1410970"/>
        </p:xfrm>
        <a:graphic>
          <a:graphicData uri="http://schemas.openxmlformats.org/drawingml/2006/table">
            <a:tbl>
              <a:tblPr/>
              <a:tblGrid>
                <a:gridCol w="1824176"/>
                <a:gridCol w="1670076"/>
                <a:gridCol w="1672002"/>
                <a:gridCol w="1776020"/>
                <a:gridCol w="2201726"/>
              </a:tblGrid>
              <a:tr h="7778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Сдавали  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Средняя оценка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Получили «4» и «5»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Доля выпускников, получивших «4» и «5»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Рубцовск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3,75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68,91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2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Алтайский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20275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3,77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12277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60,55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/>
              <a:t>Показатель «Доля выпускников 9-х классов, получивших на экзамене </a:t>
            </a:r>
            <a:r>
              <a:rPr lang="ru-RU" sz="2200" b="1" dirty="0" smtClean="0"/>
              <a:t>по русскому языку и </a:t>
            </a:r>
            <a:r>
              <a:rPr lang="ru-RU" sz="2200" b="1" dirty="0"/>
              <a:t>математике баллы, превышающие городское  </a:t>
            </a:r>
            <a:r>
              <a:rPr lang="ru-RU" sz="2200" b="1" dirty="0" smtClean="0"/>
              <a:t>значение 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Documents and Settings\Костенко\Рабочий стол\Разное\Медали\IMG_82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28733"/>
            <a:ext cx="4104456" cy="2736305"/>
          </a:xfrm>
          <a:prstGeom prst="rect">
            <a:avLst/>
          </a:prstGeom>
          <a:noFill/>
        </p:spPr>
      </p:pic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3455987" y="2286000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000"/>
          </a:p>
        </p:txBody>
      </p:sp>
      <p:pic>
        <p:nvPicPr>
          <p:cNvPr id="1556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759618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4462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Наличие обучающихся являющихся победителями и призерами конкурсов, олимпиад, соревнований</a:t>
            </a:r>
            <a:endParaRPr lang="ru-RU" sz="2400" b="1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620712"/>
            <a:ext cx="9144000" cy="623728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 dirty="0">
              <a:latin typeface="Arial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699792" y="2393504"/>
          <a:ext cx="622818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7871150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152400" y="1219200"/>
            <a:ext cx="9144000" cy="623728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 indent="449263"/>
            <a:r>
              <a:rPr lang="ru-RU" sz="1800" dirty="0" smtClean="0">
                <a:ea typeface="Calibri" pitchFamily="34" charset="0"/>
                <a:cs typeface="Times New Roman" pitchFamily="18" charset="0"/>
              </a:rPr>
              <a:t>«Центр внешкольной работы «Малая Академия», 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indent="449263" eaLnBrk="0" hangingPunct="0"/>
            <a:r>
              <a:rPr lang="ru-RU" sz="18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800" dirty="0" smtClean="0">
                <a:ea typeface="Calibri" pitchFamily="34" charset="0"/>
                <a:cs typeface="Times New Roman" pitchFamily="18" charset="0"/>
              </a:rPr>
              <a:t>Дом детства и юношества», 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indent="449263" eaLnBrk="0" hangingPunct="0"/>
            <a:r>
              <a:rPr lang="ru-RU" sz="1800" dirty="0" smtClean="0">
                <a:ea typeface="Calibri" pitchFamily="34" charset="0"/>
                <a:cs typeface="Times New Roman" pitchFamily="18" charset="0"/>
              </a:rPr>
              <a:t>«Центр развития творчества детей и юношества», 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indent="449263" eaLnBrk="0" hangingPunct="0"/>
            <a:r>
              <a:rPr lang="ru-RU" sz="1800" dirty="0" smtClean="0">
                <a:ea typeface="Calibri" pitchFamily="34" charset="0"/>
                <a:cs typeface="Times New Roman" pitchFamily="18" charset="0"/>
              </a:rPr>
              <a:t>«Детско-юношеский центр»,</a:t>
            </a:r>
          </a:p>
          <a:p>
            <a:pPr lvl="0" indent="449263" eaLnBrk="0" hangingPunct="0"/>
            <a:r>
              <a:rPr lang="ru-RU" sz="1800" dirty="0" smtClean="0">
                <a:ea typeface="Calibri" pitchFamily="34" charset="0"/>
                <a:cs typeface="Times New Roman" pitchFamily="18" charset="0"/>
              </a:rPr>
              <a:t>«Станция детского и юношеского туризма и экскурсий».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>
              <a:latin typeface="Arial" charset="0"/>
            </a:endParaRPr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3455987" y="2286000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000"/>
          </a:p>
        </p:txBody>
      </p:sp>
      <p:pic>
        <p:nvPicPr>
          <p:cNvPr id="1556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759618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21920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+mj-lt"/>
              </a:rPr>
              <a:t>Дополнительное образование</a:t>
            </a:r>
            <a:endParaRPr lang="ru-RU" sz="3000" b="1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17526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latin typeface="+mj-lt"/>
              </a:rPr>
              <a:t>В настоящее время в системе образования города Рубцовска функционируют </a:t>
            </a:r>
            <a:r>
              <a:rPr lang="ru-RU" sz="2200" dirty="0" smtClean="0">
                <a:latin typeface="+mj-lt"/>
              </a:rPr>
              <a:t>5 </a:t>
            </a:r>
            <a:r>
              <a:rPr lang="ru-RU" sz="2200" dirty="0">
                <a:latin typeface="+mj-lt"/>
              </a:rPr>
              <a:t>учреждений дополнительного </a:t>
            </a:r>
            <a:r>
              <a:rPr lang="ru-RU" sz="2200" dirty="0" smtClean="0">
                <a:latin typeface="+mj-lt"/>
              </a:rPr>
              <a:t>образования :</a:t>
            </a:r>
            <a:endParaRPr lang="ru-RU" sz="2200" dirty="0">
              <a:latin typeface="+mj-lt"/>
            </a:endParaRPr>
          </a:p>
        </p:txBody>
      </p:sp>
      <p:sp>
        <p:nvSpPr>
          <p:cNvPr id="242689" name="Rectangle 1"/>
          <p:cNvSpPr>
            <a:spLocks noChangeArrowheads="1"/>
          </p:cNvSpPr>
          <p:nvPr/>
        </p:nvSpPr>
        <p:spPr bwMode="auto">
          <a:xfrm>
            <a:off x="0" y="43934"/>
            <a:ext cx="638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Слайд102_resiz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934719"/>
            <a:ext cx="3816424" cy="192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Слайд110_resize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564904"/>
            <a:ext cx="3117503" cy="201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467514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0" y="609600"/>
            <a:ext cx="9144000" cy="623728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 dirty="0">
              <a:latin typeface="Arial" charset="0"/>
            </a:endParaRPr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3455987" y="2286000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000"/>
          </a:p>
        </p:txBody>
      </p:sp>
      <p:pic>
        <p:nvPicPr>
          <p:cNvPr id="1556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759618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60648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+mj-lt"/>
              </a:rPr>
              <a:t>Летняя оздоровительная кампания</a:t>
            </a:r>
            <a:endParaRPr lang="ru-RU" sz="3000" b="1" dirty="0">
              <a:latin typeface="+mj-lt"/>
            </a:endParaRPr>
          </a:p>
        </p:txBody>
      </p:sp>
      <p:pic>
        <p:nvPicPr>
          <p:cNvPr id="6" name="Рисунок 5" descr="D:\дача 2014\фото для сайта - копия\будни\SAM_2292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4104456" cy="2931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D:\дача 2014\фото для сайта\утренняя гимнастика\DSCN0246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183504" cy="295084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0" y="1124744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летний период 2014 года в учреждениях образования было оздоровлено  6295 детей, в том числе: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Загородные лагеря – 3507 чел.;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Детская дача «Лесная сказка» - 660 чел.;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Лагеря с дневным пребыванием – 2128 чел.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Количество детей, оздоровленных летом 2014 года,  в сравнении с 2013 годом, увеличилось на 527 человек. Детская дача в этом году оздоровила на 152 ребенка больше, чем летом 2013 года.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81069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144000" cy="1341438"/>
            <a:chOff x="0" y="0"/>
            <a:chExt cx="5760" cy="845"/>
          </a:xfrm>
        </p:grpSpPr>
        <p:pic>
          <p:nvPicPr>
            <p:cNvPr id="65547" name="Picture 4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20" cy="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8" name="Rectangle 5"/>
            <p:cNvSpPr>
              <a:spLocks noChangeArrowheads="1"/>
            </p:cNvSpPr>
            <p:nvPr/>
          </p:nvSpPr>
          <p:spPr bwMode="auto">
            <a:xfrm>
              <a:off x="0" y="391"/>
              <a:ext cx="5760" cy="408"/>
            </a:xfrm>
            <a:prstGeom prst="rect">
              <a:avLst/>
            </a:prstGeom>
            <a:gradFill rotWithShape="1">
              <a:gsLst>
                <a:gs pos="0">
                  <a:srgbClr val="00B8FF">
                    <a:alpha val="0"/>
                  </a:srgbClr>
                </a:gs>
                <a:gs pos="100000">
                  <a:srgbClr val="006187">
                    <a:alpha val="68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sz="1800">
                <a:latin typeface="Arial" charset="0"/>
              </a:endParaRPr>
            </a:p>
          </p:txBody>
        </p:sp>
        <p:pic>
          <p:nvPicPr>
            <p:cNvPr id="65549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" y="0"/>
              <a:ext cx="4785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5550" name="Rectangle 7"/>
            <p:cNvSpPr>
              <a:spLocks noChangeArrowheads="1"/>
            </p:cNvSpPr>
            <p:nvPr/>
          </p:nvSpPr>
          <p:spPr bwMode="auto">
            <a:xfrm>
              <a:off x="0" y="799"/>
              <a:ext cx="5760" cy="46"/>
            </a:xfrm>
            <a:prstGeom prst="rect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1800">
                <a:latin typeface="Arial" charset="0"/>
              </a:endParaRPr>
            </a:p>
          </p:txBody>
        </p:sp>
      </p:grpSp>
      <p:sp>
        <p:nvSpPr>
          <p:cNvPr id="65539" name="Rectangle 8"/>
          <p:cNvSpPr>
            <a:spLocks noChangeArrowheads="1"/>
          </p:cNvSpPr>
          <p:nvPr/>
        </p:nvSpPr>
        <p:spPr bwMode="auto">
          <a:xfrm>
            <a:off x="457200" y="2286000"/>
            <a:ext cx="7921625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ru-RU" sz="4200"/>
          </a:p>
        </p:txBody>
      </p:sp>
      <p:sp>
        <p:nvSpPr>
          <p:cNvPr id="65540" name="Rectangle 2"/>
          <p:cNvSpPr>
            <a:spLocks noChangeArrowheads="1"/>
          </p:cNvSpPr>
          <p:nvPr/>
        </p:nvSpPr>
        <p:spPr bwMode="auto">
          <a:xfrm>
            <a:off x="0" y="609600"/>
            <a:ext cx="9144000" cy="623728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just"/>
            <a:endParaRPr lang="ru-RU" sz="1800">
              <a:latin typeface="Arial" charset="0"/>
            </a:endParaRPr>
          </a:p>
        </p:txBody>
      </p:sp>
      <p:sp>
        <p:nvSpPr>
          <p:cNvPr id="65541" name="Прямоугольник 8"/>
          <p:cNvSpPr>
            <a:spLocks noChangeArrowheads="1"/>
          </p:cNvSpPr>
          <p:nvPr/>
        </p:nvSpPr>
        <p:spPr bwMode="auto">
          <a:xfrm>
            <a:off x="3048000" y="1752600"/>
            <a:ext cx="5410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 dirty="0"/>
              <a:t>По результатам опросов (анкетирования) процент родителей (законных представителей) учащихся, удовлетворенных качеством и </a:t>
            </a:r>
            <a:r>
              <a:rPr lang="ru-RU" sz="2400" b="1" dirty="0" smtClean="0"/>
              <a:t>доступностью муниципальной </a:t>
            </a:r>
            <a:r>
              <a:rPr lang="ru-RU" sz="2400" b="1" dirty="0" smtClean="0"/>
              <a:t>услуги</a:t>
            </a:r>
            <a:r>
              <a:rPr lang="ru-RU" sz="2400" b="1" dirty="0" smtClean="0"/>
              <a:t> в сфере «Образование» составил </a:t>
            </a:r>
            <a:r>
              <a:rPr lang="ru-RU" sz="2400" b="1" dirty="0"/>
              <a:t>85</a:t>
            </a:r>
            <a:r>
              <a:rPr lang="ru-RU" sz="2400" b="1" dirty="0" smtClean="0"/>
              <a:t>%, при плане 70%</a:t>
            </a:r>
            <a:endParaRPr lang="ru-RU" sz="2400" b="1" dirty="0">
              <a:latin typeface="Arial" charset="0"/>
            </a:endParaRPr>
          </a:p>
        </p:txBody>
      </p:sp>
      <p:pic>
        <p:nvPicPr>
          <p:cNvPr id="65542" name="Picture 2" descr="Слайд110_resiz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0200"/>
            <a:ext cx="20002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3" name="Picture 3" descr="Слайд102_resiz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00400"/>
            <a:ext cx="20002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4" name="Picture 4" descr="Слайд94_resiz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76800"/>
            <a:ext cx="20002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5" name="Picture 5" descr="Слайд70_resiz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876800"/>
            <a:ext cx="200025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6" name="Picture 6" descr="Слайд14_resiz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876800"/>
            <a:ext cx="20002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map-ru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919163"/>
            <a:ext cx="3508375" cy="593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0" y="503237"/>
            <a:ext cx="9144000" cy="623728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>
              <a:latin typeface="Arial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914400"/>
            <a:ext cx="4648200" cy="48768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2800" dirty="0" smtClean="0">
                <a:solidFill>
                  <a:srgbClr val="5959FF"/>
                </a:solidFill>
              </a:rPr>
              <a:t/>
            </a:r>
            <a:br>
              <a:rPr lang="ru-RU" sz="2800" dirty="0" smtClean="0">
                <a:solidFill>
                  <a:srgbClr val="5959FF"/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Всего образовательных учреждений  – 61</a:t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Школы – 22</a:t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Детские сады –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31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Учреждения дополнительного образования –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Прочие - 3</a:t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 smtClean="0"/>
          </a:p>
        </p:txBody>
      </p:sp>
      <p:sp>
        <p:nvSpPr>
          <p:cNvPr id="512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715000"/>
            <a:ext cx="6400800" cy="647700"/>
          </a:xfrm>
        </p:spPr>
        <p:txBody>
          <a:bodyPr/>
          <a:lstStyle/>
          <a:p>
            <a:pPr eaLnBrk="1" hangingPunct="1"/>
            <a:r>
              <a:rPr lang="ru-RU" dirty="0" smtClean="0"/>
              <a:t>Рубцовск  </a:t>
            </a:r>
            <a:r>
              <a:rPr lang="ru-RU" dirty="0" smtClean="0"/>
              <a:t>2015</a:t>
            </a:r>
            <a:endParaRPr lang="ru-RU" dirty="0" smtClean="0"/>
          </a:p>
        </p:txBody>
      </p:sp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6516688" y="4191000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000"/>
          </a:p>
        </p:txBody>
      </p:sp>
      <p:pic>
        <p:nvPicPr>
          <p:cNvPr id="5128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759618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0" y="1988840"/>
            <a:ext cx="9144000" cy="4572000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 algn="just">
              <a:buAutoNum type="arabicPeriod"/>
            </a:pPr>
            <a:r>
              <a:rPr lang="ru-RU" sz="1800" dirty="0" smtClean="0"/>
              <a:t>Организация </a:t>
            </a:r>
            <a:r>
              <a:rPr lang="ru-RU" sz="1800" dirty="0" smtClean="0"/>
              <a:t>предоставления общедоступного и бесплатного дошкольного </a:t>
            </a:r>
            <a:r>
              <a:rPr lang="ru-RU" sz="1800" dirty="0" smtClean="0"/>
              <a:t>образования </a:t>
            </a:r>
          </a:p>
          <a:p>
            <a:pPr marL="342900" indent="-342900" algn="just"/>
            <a:r>
              <a:rPr lang="ru-RU" sz="1800" dirty="0" smtClean="0"/>
              <a:t>по </a:t>
            </a:r>
            <a:r>
              <a:rPr lang="ru-RU" sz="1800" dirty="0" smtClean="0"/>
              <a:t>основным общеобразовательным </a:t>
            </a:r>
            <a:r>
              <a:rPr lang="ru-RU" sz="1800" dirty="0" smtClean="0"/>
              <a:t>программам.</a:t>
            </a:r>
          </a:p>
          <a:p>
            <a:pPr marL="342900" indent="-342900" algn="just"/>
            <a:r>
              <a:rPr lang="ru-RU" sz="1800" dirty="0" smtClean="0"/>
              <a:t>2. Создание </a:t>
            </a:r>
            <a:r>
              <a:rPr lang="ru-RU" sz="1800" dirty="0" smtClean="0"/>
              <a:t>условий для осуществления присмотра и ухода за детьми дошкольного </a:t>
            </a:r>
            <a:endParaRPr lang="ru-RU" sz="1800" dirty="0" smtClean="0"/>
          </a:p>
          <a:p>
            <a:pPr marL="342900" indent="-342900" algn="just"/>
            <a:r>
              <a:rPr lang="ru-RU" sz="1800" dirty="0" smtClean="0"/>
              <a:t>возраста.</a:t>
            </a:r>
          </a:p>
          <a:p>
            <a:pPr marL="342900" indent="-342900" algn="just"/>
            <a:r>
              <a:rPr lang="ru-RU" sz="1800" dirty="0" smtClean="0"/>
              <a:t>3. </a:t>
            </a:r>
            <a:r>
              <a:rPr lang="ru-RU" sz="1800" dirty="0" smtClean="0"/>
              <a:t>Организация предоставления общедоступного и бесплатного начального общего </a:t>
            </a:r>
            <a:endParaRPr lang="ru-RU" sz="1800" dirty="0" smtClean="0"/>
          </a:p>
          <a:p>
            <a:pPr marL="342900" indent="-342900" algn="just"/>
            <a:r>
              <a:rPr lang="ru-RU" sz="1800" dirty="0" smtClean="0"/>
              <a:t>образования.</a:t>
            </a:r>
          </a:p>
          <a:p>
            <a:pPr marL="342900" indent="-342900" algn="just"/>
            <a:r>
              <a:rPr lang="ru-RU" sz="1800" dirty="0" smtClean="0"/>
              <a:t>4. Организация </a:t>
            </a:r>
            <a:r>
              <a:rPr lang="ru-RU" sz="1800" dirty="0" smtClean="0"/>
              <a:t>предоставления общедоступного и бесплатного начального общего, </a:t>
            </a:r>
            <a:endParaRPr lang="ru-RU" sz="1800" dirty="0" smtClean="0"/>
          </a:p>
          <a:p>
            <a:pPr marL="342900" indent="-342900" algn="just"/>
            <a:r>
              <a:rPr lang="ru-RU" sz="1800" dirty="0" smtClean="0"/>
              <a:t>основного </a:t>
            </a:r>
            <a:r>
              <a:rPr lang="ru-RU" sz="1800" dirty="0" smtClean="0"/>
              <a:t>общего образования по основным общеобразовательным </a:t>
            </a:r>
            <a:r>
              <a:rPr lang="ru-RU" sz="1800" dirty="0" smtClean="0"/>
              <a:t>программам.</a:t>
            </a:r>
          </a:p>
          <a:p>
            <a:pPr marL="342900" indent="-342900" algn="just"/>
            <a:r>
              <a:rPr lang="ru-RU" dirty="0" smtClean="0"/>
              <a:t>5. </a:t>
            </a:r>
            <a:r>
              <a:rPr lang="ru-RU" dirty="0"/>
              <a:t>Организация предоставления общедоступного и бесплатного начального общего, </a:t>
            </a:r>
            <a:endParaRPr lang="ru-RU" dirty="0" smtClean="0"/>
          </a:p>
          <a:p>
            <a:pPr marL="342900" indent="-342900" algn="just"/>
            <a:r>
              <a:rPr lang="ru-RU" dirty="0" smtClean="0"/>
              <a:t>основного </a:t>
            </a:r>
            <a:r>
              <a:rPr lang="ru-RU" dirty="0"/>
              <a:t>общего, среднего общего образования по основным общеобразовательным  </a:t>
            </a:r>
            <a:endParaRPr lang="ru-RU" dirty="0" smtClean="0"/>
          </a:p>
          <a:p>
            <a:pPr marL="342900" indent="-342900" algn="just"/>
            <a:r>
              <a:rPr lang="ru-RU" dirty="0" smtClean="0"/>
              <a:t>Программам.</a:t>
            </a:r>
          </a:p>
          <a:p>
            <a:pPr marL="342900" indent="-342900" algn="just"/>
            <a:r>
              <a:rPr lang="ru-RU" dirty="0" smtClean="0"/>
              <a:t>6. </a:t>
            </a:r>
            <a:r>
              <a:rPr lang="ru-RU" dirty="0"/>
              <a:t>Организация предоставления общедоступного и бесплатного основного общего </a:t>
            </a:r>
            <a:endParaRPr lang="ru-RU" dirty="0" smtClean="0"/>
          </a:p>
          <a:p>
            <a:pPr marL="342900" indent="-342900" algn="just"/>
            <a:r>
              <a:rPr lang="ru-RU" dirty="0" smtClean="0"/>
              <a:t>образования </a:t>
            </a:r>
            <a:r>
              <a:rPr lang="ru-RU" dirty="0"/>
              <a:t>основного общего, среднего общего образования по основным </a:t>
            </a:r>
            <a:endParaRPr lang="ru-RU" dirty="0" smtClean="0"/>
          </a:p>
          <a:p>
            <a:pPr marL="342900" indent="-342900" algn="just"/>
            <a:r>
              <a:rPr lang="ru-RU" dirty="0" smtClean="0"/>
              <a:t>общеобразовательным  программам</a:t>
            </a:r>
          </a:p>
          <a:p>
            <a:r>
              <a:rPr lang="ru-RU" dirty="0" smtClean="0"/>
              <a:t>7. Организация предоставления </a:t>
            </a:r>
            <a:r>
              <a:rPr lang="ru-RU" dirty="0"/>
              <a:t>дополнительного образования детей в учреждениях </a:t>
            </a:r>
            <a:r>
              <a:rPr lang="ru-RU" dirty="0" smtClean="0"/>
              <a:t> </a:t>
            </a:r>
          </a:p>
          <a:p>
            <a:r>
              <a:rPr lang="ru-RU" dirty="0" smtClean="0"/>
              <a:t>дополнительного </a:t>
            </a:r>
            <a:r>
              <a:rPr lang="ru-RU" dirty="0"/>
              <a:t>образования</a:t>
            </a:r>
            <a:endParaRPr lang="ru-RU" sz="1800" dirty="0"/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6516688" y="4191000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000"/>
          </a:p>
        </p:txBody>
      </p:sp>
      <p:sp>
        <p:nvSpPr>
          <p:cNvPr id="2" name="TextBox 1"/>
          <p:cNvSpPr txBox="1"/>
          <p:nvPr/>
        </p:nvSpPr>
        <p:spPr>
          <a:xfrm>
            <a:off x="281880" y="911622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ВЕДОМСТВЕННЫЙ ПЕРЕЧЕНЬ</a:t>
            </a:r>
          </a:p>
          <a:p>
            <a:pPr algn="ctr"/>
            <a:r>
              <a:rPr lang="ru-RU" sz="1600" b="1" dirty="0" smtClean="0"/>
              <a:t>МУНИЦИПАЛЬНЫХ УСЛУГ (РАБОТ), ОКАЗЫВАЕМЫХ (ВЫПОЛНЯЕМЫХ) </a:t>
            </a:r>
          </a:p>
          <a:p>
            <a:pPr algn="ctr"/>
            <a:r>
              <a:rPr lang="ru-RU" sz="1600" b="1" dirty="0" smtClean="0"/>
              <a:t>МУНИЦИПАЛЬНЫМИ УЧРЕЖДЕНИЯМИ ОБРАЗОВАНИЯ В КАЧЕСТВЕ ОСНОВНЫХ</a:t>
            </a:r>
          </a:p>
          <a:p>
            <a:pPr algn="ctr"/>
            <a:r>
              <a:rPr lang="ru-RU" sz="1600" b="1" dirty="0" smtClean="0"/>
              <a:t>ВИДОВ ДЕЯТЕЛЬНОСТИ</a:t>
            </a:r>
            <a:endParaRPr lang="ru-RU" b="1" dirty="0"/>
          </a:p>
        </p:txBody>
      </p:sp>
      <p:sp>
        <p:nvSpPr>
          <p:cNvPr id="295937" name="Rectangle 1"/>
          <p:cNvSpPr>
            <a:spLocks noChangeArrowheads="1"/>
          </p:cNvSpPr>
          <p:nvPr/>
        </p:nvSpPr>
        <p:spPr bwMode="auto">
          <a:xfrm>
            <a:off x="0" y="61555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2067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Приложение №1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206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к постановлению Администрации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206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города Рубцовска Алтайского  края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206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от  27.01.2014       №387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0" y="1988840"/>
            <a:ext cx="9144000" cy="4869160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 algn="just"/>
            <a:r>
              <a:rPr lang="ru-RU" dirty="0" smtClean="0"/>
              <a:t>8. Организация </a:t>
            </a:r>
            <a:r>
              <a:rPr lang="ru-RU" dirty="0"/>
              <a:t>отдыха и занятости детей и подростков в каникулярное и внеурочное </a:t>
            </a:r>
            <a:endParaRPr lang="ru-RU" dirty="0" smtClean="0"/>
          </a:p>
          <a:p>
            <a:pPr marL="342900" indent="-342900" algn="just"/>
            <a:r>
              <a:rPr lang="ru-RU" dirty="0" smtClean="0"/>
              <a:t>время.</a:t>
            </a:r>
          </a:p>
          <a:p>
            <a:pPr marL="342900" indent="-342900" algn="just"/>
            <a:endParaRPr lang="ru-RU" sz="1800" dirty="0"/>
          </a:p>
          <a:p>
            <a:pPr marL="342900" indent="-342900" algn="just"/>
            <a:r>
              <a:rPr lang="ru-RU" dirty="0" smtClean="0"/>
              <a:t>9. Образовательная </a:t>
            </a:r>
            <a:r>
              <a:rPr lang="ru-RU" dirty="0"/>
              <a:t>и консультативно-диагностическая деятельность по обеспечению </a:t>
            </a:r>
            <a:endParaRPr lang="ru-RU" dirty="0" smtClean="0"/>
          </a:p>
          <a:p>
            <a:pPr marL="342900" indent="-342900" algn="just"/>
            <a:r>
              <a:rPr lang="ru-RU" dirty="0" smtClean="0"/>
              <a:t>психолого-педагогического </a:t>
            </a:r>
            <a:r>
              <a:rPr lang="ru-RU" dirty="0"/>
              <a:t>сопровождения детей с ограниченными возможностями </a:t>
            </a:r>
            <a:endParaRPr lang="ru-RU" dirty="0" smtClean="0"/>
          </a:p>
          <a:p>
            <a:pPr marL="342900" indent="-342900" algn="just"/>
            <a:r>
              <a:rPr lang="ru-RU" dirty="0" smtClean="0"/>
              <a:t>здоровья</a:t>
            </a:r>
            <a:r>
              <a:rPr lang="ru-RU" dirty="0"/>
              <a:t>.</a:t>
            </a:r>
            <a:endParaRPr lang="ru-RU" sz="1800" dirty="0"/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6516688" y="4191000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000"/>
          </a:p>
        </p:txBody>
      </p:sp>
      <p:sp>
        <p:nvSpPr>
          <p:cNvPr id="2" name="TextBox 1"/>
          <p:cNvSpPr txBox="1"/>
          <p:nvPr/>
        </p:nvSpPr>
        <p:spPr>
          <a:xfrm>
            <a:off x="281880" y="911622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ВЕДОМСТВЕННЫЙ ПЕРЕЧЕНЬ</a:t>
            </a:r>
          </a:p>
          <a:p>
            <a:pPr algn="ctr"/>
            <a:r>
              <a:rPr lang="ru-RU" sz="1600" b="1" dirty="0" smtClean="0"/>
              <a:t>МУНИЦИПАЛЬНЫХ УСЛУГ (РАБОТ), ОКАЗЫВАЕМЫХ (ВЫПОЛНЯЕМЫХ) </a:t>
            </a:r>
          </a:p>
          <a:p>
            <a:pPr algn="ctr"/>
            <a:r>
              <a:rPr lang="ru-RU" sz="1600" b="1" dirty="0" smtClean="0"/>
              <a:t>МУНИЦИПАЛЬНЫМИ УЧРЕЖДЕНИЯМИ ОБРАЗОВАНИЯ В КАЧЕСТВЕ ОСНОВНЫХ</a:t>
            </a:r>
          </a:p>
          <a:p>
            <a:pPr algn="ctr"/>
            <a:r>
              <a:rPr lang="ru-RU" sz="1600" b="1" dirty="0" smtClean="0"/>
              <a:t>ВИДОВ ДЕЯТЕЛЬНОСТИ</a:t>
            </a:r>
            <a:endParaRPr lang="ru-RU" b="1" dirty="0"/>
          </a:p>
        </p:txBody>
      </p:sp>
      <p:sp>
        <p:nvSpPr>
          <p:cNvPr id="295937" name="Rectangle 1"/>
          <p:cNvSpPr>
            <a:spLocks noChangeArrowheads="1"/>
          </p:cNvSpPr>
          <p:nvPr/>
        </p:nvSpPr>
        <p:spPr bwMode="auto">
          <a:xfrm>
            <a:off x="0" y="61555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2067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Приложение №1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206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к постановлению Администрации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206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города Рубцовска Алтайского  края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206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от  27.01.2014       №387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0" y="609600"/>
            <a:ext cx="9144000" cy="623728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 dirty="0">
              <a:latin typeface="Arial" charset="0"/>
            </a:endParaRPr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6516688" y="4191000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000"/>
          </a:p>
        </p:txBody>
      </p:sp>
      <p:pic>
        <p:nvPicPr>
          <p:cNvPr id="1556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759618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95693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+mj-lt"/>
              </a:rPr>
              <a:t>Дошкольное образование</a:t>
            </a:r>
            <a:endParaRPr lang="ru-RU" sz="2800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676400"/>
            <a:ext cx="8610600" cy="507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2200" dirty="0">
                <a:latin typeface="+mj-lt"/>
              </a:rPr>
              <a:t>В городе </a:t>
            </a:r>
            <a:r>
              <a:rPr lang="ru-RU" sz="2200" dirty="0" smtClean="0">
                <a:latin typeface="+mj-lt"/>
              </a:rPr>
              <a:t>31 муниципальное дошкольное образовательное учреждение, </a:t>
            </a:r>
            <a:r>
              <a:rPr lang="ru-RU" sz="2200" dirty="0">
                <a:latin typeface="+mj-lt"/>
              </a:rPr>
              <a:t>10 групп в МБОУ «Гимназия «Планета Детства</a:t>
            </a:r>
            <a:r>
              <a:rPr lang="ru-RU" sz="2200" dirty="0" smtClean="0">
                <a:latin typeface="+mj-lt"/>
              </a:rPr>
              <a:t>», 2 группы в МОУ «СОШ № 18», 6 </a:t>
            </a:r>
            <a:r>
              <a:rPr lang="ru-RU" sz="2200" dirty="0">
                <a:latin typeface="+mj-lt"/>
              </a:rPr>
              <a:t>негосударственных </a:t>
            </a:r>
            <a:r>
              <a:rPr lang="ru-RU" sz="2200" dirty="0" smtClean="0">
                <a:latin typeface="+mj-lt"/>
              </a:rPr>
              <a:t>учреждений, оказывающих услуги </a:t>
            </a:r>
            <a:r>
              <a:rPr lang="ru-RU" sz="2200" dirty="0">
                <a:latin typeface="+mj-lt"/>
              </a:rPr>
              <a:t>по уходу и присмотру за детьми дошкольного возраста.     </a:t>
            </a:r>
            <a:endParaRPr lang="ru-RU" sz="2200" dirty="0" smtClean="0">
              <a:latin typeface="+mj-lt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dirty="0" smtClean="0">
                <a:latin typeface="+mj-lt"/>
              </a:rPr>
              <a:t>                         </a:t>
            </a:r>
            <a:endParaRPr lang="ru-RU" sz="2200" dirty="0">
              <a:latin typeface="+mj-lt"/>
            </a:endParaRPr>
          </a:p>
          <a:p>
            <a:pPr marL="342900" indent="-34290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</a:rPr>
              <a:t>В них </a:t>
            </a:r>
            <a:r>
              <a:rPr lang="ru-RU" sz="2200" dirty="0">
                <a:latin typeface="+mj-lt"/>
              </a:rPr>
              <a:t>воспитывается</a:t>
            </a:r>
            <a:r>
              <a:rPr lang="ru-RU" sz="2200" b="1" dirty="0">
                <a:latin typeface="+mj-lt"/>
              </a:rPr>
              <a:t> </a:t>
            </a:r>
            <a:r>
              <a:rPr lang="ru-RU" sz="2200" b="1" dirty="0" smtClean="0">
                <a:latin typeface="+mj-lt"/>
              </a:rPr>
              <a:t>6253 ребенка</a:t>
            </a:r>
            <a:r>
              <a:rPr lang="ru-RU" sz="2200" dirty="0" smtClean="0">
                <a:latin typeface="+mj-lt"/>
              </a:rPr>
              <a:t> (на начало года планировалось </a:t>
            </a:r>
            <a:r>
              <a:rPr lang="ru-RU" sz="2200" b="1" dirty="0" smtClean="0">
                <a:latin typeface="+mj-lt"/>
              </a:rPr>
              <a:t>- </a:t>
            </a:r>
            <a:r>
              <a:rPr lang="ru-RU" sz="2200" dirty="0" smtClean="0">
                <a:latin typeface="+mj-lt"/>
              </a:rPr>
              <a:t>6003 ребенка). </a:t>
            </a:r>
          </a:p>
          <a:p>
            <a:pPr marL="342900" indent="-34290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endParaRPr lang="ru-RU" sz="2200" dirty="0" smtClean="0">
              <a:latin typeface="+mj-lt"/>
            </a:endParaRPr>
          </a:p>
          <a:p>
            <a:r>
              <a:rPr lang="ru-RU" sz="2400" dirty="0" smtClean="0"/>
              <a:t>Это на 250 воспитанников больше. Оценка выполнения муниципального задания по критерию «объем муниципальной услуги» составила 104%. </a:t>
            </a:r>
          </a:p>
          <a:p>
            <a:r>
              <a:rPr lang="ru-RU" sz="2400" dirty="0" smtClean="0"/>
              <a:t>Увеличение произошло за счёт открытия двух групп при школе № 18 на 60 детей и за счёт изменений в требованиях </a:t>
            </a:r>
            <a:r>
              <a:rPr lang="ru-RU" sz="2400" dirty="0" err="1" smtClean="0"/>
              <a:t>СанПин</a:t>
            </a:r>
            <a:r>
              <a:rPr lang="ru-RU" sz="2400" dirty="0" smtClean="0"/>
              <a:t>.</a:t>
            </a:r>
          </a:p>
          <a:p>
            <a:pPr marL="342900" indent="-342900"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endParaRPr lang="ru-RU" sz="2200" dirty="0" smtClean="0">
              <a:latin typeface="+mj-lt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200" dirty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03832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188913"/>
            <a:ext cx="8713787" cy="719137"/>
          </a:xfrm>
        </p:spPr>
        <p:txBody>
          <a:bodyPr/>
          <a:lstStyle/>
          <a:p>
            <a:pPr algn="r"/>
            <a:r>
              <a:rPr lang="ru-RU" sz="2800">
                <a:latin typeface="Times New Roman" pitchFamily="18" charset="0"/>
              </a:rPr>
              <a:t>Открытие дошкольных групп в МБОУ «СОШ № 18»</a:t>
            </a:r>
          </a:p>
        </p:txBody>
      </p:sp>
      <p:pic>
        <p:nvPicPr>
          <p:cNvPr id="2052" name="Picture 4" descr="IMG_0699открытие дошк групп при шк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836613"/>
            <a:ext cx="4140200" cy="2705100"/>
          </a:xfrm>
          <a:prstGeom prst="rect">
            <a:avLst/>
          </a:prstGeom>
          <a:noFill/>
        </p:spPr>
      </p:pic>
      <p:pic>
        <p:nvPicPr>
          <p:cNvPr id="2056" name="Picture 8" descr="дс при шк 18 открытие"/>
          <p:cNvPicPr>
            <a:picLocks noChangeAspect="1" noChangeArrowheads="1"/>
          </p:cNvPicPr>
          <p:nvPr>
            <p:ph type="subTitle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48150" y="3186113"/>
            <a:ext cx="4895850" cy="3671887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0" y="609600"/>
            <a:ext cx="9144000" cy="6237288"/>
          </a:xfrm>
          <a:prstGeom prst="rect">
            <a:avLst/>
          </a:prstGeom>
          <a:gradFill rotWithShape="1">
            <a:gsLst>
              <a:gs pos="0">
                <a:srgbClr val="00B8FF">
                  <a:alpha val="0"/>
                </a:srgbClr>
              </a:gs>
              <a:gs pos="100000">
                <a:srgbClr val="006187">
                  <a:alpha val="68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z="1800" dirty="0">
              <a:latin typeface="Arial" charset="0"/>
            </a:endParaRPr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3455987" y="2286000"/>
            <a:ext cx="223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000"/>
          </a:p>
        </p:txBody>
      </p:sp>
      <p:pic>
        <p:nvPicPr>
          <p:cNvPr id="1556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759618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275457" name="Object 1"/>
          <p:cNvGraphicFramePr>
            <a:graphicFrameLocks noChangeAspect="1"/>
          </p:cNvGraphicFramePr>
          <p:nvPr/>
        </p:nvGraphicFramePr>
        <p:xfrm>
          <a:off x="0" y="260350"/>
          <a:ext cx="9144000" cy="6297613"/>
        </p:xfrm>
        <a:graphic>
          <a:graphicData uri="http://schemas.openxmlformats.org/presentationml/2006/ole">
            <p:oleObj spid="_x0000_s3074" name="Диаграмма" r:id="rId5" imgW="7429642" imgH="3257702" progId="Excel.Char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93017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Object 3"/>
          <p:cNvGraphicFramePr>
            <a:graphicFrameLocks noChangeAspect="1"/>
          </p:cNvGraphicFramePr>
          <p:nvPr>
            <p:ph idx="1"/>
          </p:nvPr>
        </p:nvGraphicFramePr>
        <p:xfrm>
          <a:off x="179388" y="260350"/>
          <a:ext cx="8964612" cy="6337300"/>
        </p:xfrm>
        <a:graphic>
          <a:graphicData uri="http://schemas.openxmlformats.org/presentationml/2006/ole">
            <p:oleObj spid="_x0000_s4098" name="Диаграмма" r:id="rId3" imgW="7124700" imgH="3543300" progId="Excel.Chart.8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>
            <p:ph idx="1"/>
          </p:nvPr>
        </p:nvGraphicFramePr>
        <p:xfrm>
          <a:off x="0" y="333375"/>
          <a:ext cx="9144000" cy="6308725"/>
        </p:xfrm>
        <a:graphic>
          <a:graphicData uri="http://schemas.openxmlformats.org/presentationml/2006/ole">
            <p:oleObj spid="_x0000_s5122" name="Диаграмма" r:id="rId3" imgW="7239000" imgH="3057449" progId="Excel.Chart.8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873</Words>
  <Application>Microsoft Office PowerPoint</Application>
  <PresentationFormat>Экран (4:3)</PresentationFormat>
  <Paragraphs>245</Paragraphs>
  <Slides>19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Диаграмма Microsoft Office Excel</vt:lpstr>
      <vt:lpstr>Отчёт об исполнении муниципальных заданий за 2014 год образовательными учреждениями г. Рубцовска</vt:lpstr>
      <vt:lpstr> Всего образовательных учреждений  – 61  Школы – 22 Детские сады – 31 Учреждения дополнительного образования – 5 Прочие - 3   </vt:lpstr>
      <vt:lpstr>Слайд 3</vt:lpstr>
      <vt:lpstr>Слайд 4</vt:lpstr>
      <vt:lpstr>Слайд 5</vt:lpstr>
      <vt:lpstr>Открытие дошкольных групп в МБОУ «СОШ № 18»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УО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об исполнении муниципальных заданий за 2014 год образовательными учреждениями г. Рубцовска</dc:title>
  <dc:creator>KAB12</dc:creator>
  <cp:lastModifiedBy>KAB12</cp:lastModifiedBy>
  <cp:revision>25</cp:revision>
  <dcterms:created xsi:type="dcterms:W3CDTF">2015-02-27T09:16:40Z</dcterms:created>
  <dcterms:modified xsi:type="dcterms:W3CDTF">2015-02-27T11:19:02Z</dcterms:modified>
</cp:coreProperties>
</file>